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8"/>
  </p:handoutMasterIdLst>
  <p:sldIdLst>
    <p:sldId id="375" r:id="rId2"/>
    <p:sldId id="430" r:id="rId3"/>
    <p:sldId id="431" r:id="rId4"/>
    <p:sldId id="432" r:id="rId5"/>
    <p:sldId id="433" r:id="rId6"/>
    <p:sldId id="384"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3/26/2023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g>
</file>

<file path=ppt/media/image3.png>
</file>

<file path=ppt/media/image4.jp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3/26/2023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850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100" b="1" dirty="0">
                <a:solidFill>
                  <a:srgbClr val="92D050"/>
                </a:solidFill>
                <a:latin typeface="Arial" panose="020B0604020202020204" pitchFamily="34" charset="0"/>
                <a:cs typeface="Arial" panose="020B0604020202020204" pitchFamily="34" charset="0"/>
              </a:rPr>
              <a:t>תהליך הבדיקות</a:t>
            </a:r>
            <a:endParaRPr lang="ru-RU" sz="21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על מנת לבצע בדיקות באופן יעיל התהליך חייב להיות מתוכנן. מרגע שהבדיקות תוכננו עדיין חשוב להיצמד לתוכנית המקורית. המלכודת המשותפת השכיחה בקרב מבצעי הבדיקות היא יצירת תכנון טוב ללא מעקב צמוד. כבר הובהר כי אין זה אפשרי לבצע את כלל מבדקי המערכת אך עם תכנון זהיר וטוב אשר כולל את הבדיקות שנבחרו תוך חשיבה מושכלת, אנו עשויים לייעל את הבדיקות ולהגיש מוצר ברמת איכות גבוהה.</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r>
              <a:rPr lang="he-IL" dirty="0">
                <a:latin typeface="Arial" panose="020B0604020202020204" pitchFamily="34" charset="0"/>
                <a:cs typeface="Arial" panose="020B0604020202020204" pitchFamily="34" charset="0"/>
              </a:rPr>
              <a:t>תהליך הבדיקות מושפע מגורמים רבים הקובעים את פעילויות הבדיקות שיתבצעו בתהליך הבדיקות וכיצד הן ייושמו מסמך אסטרטגיית הבדיקות כולל את: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האופן בו מיושם תהליך הבדיקות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הפעילויות המתבצעות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מתי לבצע את הבדיקות</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1149314" y="2783120"/>
            <a:ext cx="3764424" cy="2679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683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תהליך הבדיקות</a:t>
            </a:r>
            <a:endParaRPr lang="ru-RU" sz="19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הגורמים החיצוניים בעלי ההשפעה הישירה על הצלחתו, איכותו ומורכבותו של הפרויקט הינם:</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מודל הפיתוח</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רמות וסוגי הבדיקה</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סיכוני המוצר והפרויקט</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צד עסקי</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אילוצים תפעוליים (לוז, תקציבים ומשאבים, מורכבות, דרישות חוזים וחקיקות)</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מדיניות ונהלי ארגון</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תקנים חיצוניים ופנימיים</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909008" y="3014039"/>
            <a:ext cx="4245035" cy="2218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4399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תהליך הבדיקות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b="1" dirty="0">
                <a:latin typeface="Arial" panose="020B0604020202020204" pitchFamily="34" charset="0"/>
                <a:cs typeface="Arial" panose="020B0604020202020204" pitchFamily="34" charset="0"/>
              </a:rPr>
              <a:t>בסיס הבדיקות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המסמכים מהם ניתן להבין מהן הדרישות של הרכיב או המערכת - מסמכי אפיון עליהם מבוססים מקרי הבדיקה (</a:t>
            </a:r>
            <a:r>
              <a:rPr lang="en-US" dirty="0">
                <a:latin typeface="Arial" panose="020B0604020202020204" pitchFamily="34" charset="0"/>
                <a:cs typeface="Arial" panose="020B0604020202020204" pitchFamily="34" charset="0"/>
              </a:rPr>
              <a:t>user stories</a:t>
            </a:r>
            <a:r>
              <a:rPr lang="he-IL" dirty="0">
                <a:latin typeface="Arial" panose="020B0604020202020204" pitchFamily="34" charset="0"/>
                <a:cs typeface="Arial" panose="020B0604020202020204" pitchFamily="34" charset="0"/>
              </a:rPr>
              <a:t>), מסמכי דרישות</a:t>
            </a:r>
            <a:endParaRPr lang="en-US" dirty="0">
              <a:latin typeface="Arial" panose="020B0604020202020204" pitchFamily="34" charset="0"/>
              <a:cs typeface="Arial" panose="020B0604020202020204" pitchFamily="34" charset="0"/>
            </a:endParaRP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חשוב שבסיס הבדיקות יכלול קריטריונים מדידים - מדידת הכיסוי לבסיס הבדיקות עשויה להתבצע באמצעות מדדי </a:t>
            </a:r>
            <a:r>
              <a:rPr lang="en-US" dirty="0">
                <a:latin typeface="Arial" panose="020B0604020202020204" pitchFamily="34" charset="0"/>
                <a:cs typeface="Arial" panose="020B0604020202020204" pitchFamily="34" charset="0"/>
              </a:rPr>
              <a:t>KPI</a:t>
            </a:r>
            <a:r>
              <a:rPr lang="he-IL"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Key Performance</a:t>
            </a:r>
            <a:r>
              <a:rPr lang="he-IL"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Indicators</a:t>
            </a:r>
            <a:r>
              <a:rPr lang="he-IL" dirty="0">
                <a:latin typeface="Arial" panose="020B0604020202020204" pitchFamily="34" charset="0"/>
                <a:cs typeface="Arial" panose="020B0604020202020204" pitchFamily="34" charset="0"/>
              </a:rPr>
              <a:t>) - מדד מהווה אינדיקטור לביצועים כמו: אפקטיביות/יעילות והוא משמש להנחיית פיתוח מתקדם ולבקרתו</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782068" y="2885852"/>
            <a:ext cx="4498915" cy="2474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5108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0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600" b="1" dirty="0">
                <a:solidFill>
                  <a:srgbClr val="92D050"/>
                </a:solidFill>
                <a:latin typeface="Arial" panose="020B0604020202020204" pitchFamily="34" charset="0"/>
                <a:cs typeface="Arial" panose="020B0604020202020204" pitchFamily="34" charset="0"/>
              </a:rPr>
              <a:t>תהליך הבדיקות</a:t>
            </a:r>
            <a:endParaRPr lang="ru-RU" sz="26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b="1" dirty="0">
                <a:latin typeface="Arial" panose="020B0604020202020204" pitchFamily="34" charset="0"/>
                <a:cs typeface="Arial" panose="020B0604020202020204" pitchFamily="34" charset="0"/>
              </a:rPr>
              <a:t>דוגמה למדדים להערכת פרויקט פיתוח: מדדים לעמידה ביעדים פונקציונליים:</a:t>
            </a:r>
          </a:p>
          <a:p>
            <a:pPr marL="285750" indent="-285750" algn="r" rtl="1">
              <a:lnSpc>
                <a:spcPct val="120000"/>
              </a:lnSpc>
              <a:buFont typeface="Wingdings" panose="05000000000000000000" pitchFamily="2" charset="2"/>
              <a:buChar char="v"/>
            </a:pPr>
            <a:r>
              <a:rPr lang="he-IL" dirty="0">
                <a:latin typeface="Arial" panose="020B0604020202020204" pitchFamily="34" charset="0"/>
                <a:cs typeface="Arial" panose="020B0604020202020204" pitchFamily="34" charset="0"/>
              </a:rPr>
              <a:t>אחוז הדרישות שיש להן אפיון </a:t>
            </a:r>
          </a:p>
          <a:p>
            <a:pPr marL="285750" indent="-285750" algn="r" rtl="1">
              <a:lnSpc>
                <a:spcPct val="120000"/>
              </a:lnSpc>
              <a:buFont typeface="Wingdings" panose="05000000000000000000" pitchFamily="2" charset="2"/>
              <a:buChar char="v"/>
            </a:pPr>
            <a:r>
              <a:rPr lang="he-IL" dirty="0">
                <a:latin typeface="Arial" panose="020B0604020202020204" pitchFamily="34" charset="0"/>
                <a:cs typeface="Arial" panose="020B0604020202020204" pitchFamily="34" charset="0"/>
              </a:rPr>
              <a:t>אחוז האפיונים שפותחו </a:t>
            </a:r>
          </a:p>
          <a:p>
            <a:pPr marL="285750" indent="-285750" algn="r" rtl="1">
              <a:lnSpc>
                <a:spcPct val="120000"/>
              </a:lnSpc>
              <a:buFont typeface="Wingdings" panose="05000000000000000000" pitchFamily="2" charset="2"/>
              <a:buChar char="v"/>
            </a:pPr>
            <a:r>
              <a:rPr lang="he-IL" dirty="0">
                <a:latin typeface="Arial" panose="020B0604020202020204" pitchFamily="34" charset="0"/>
                <a:cs typeface="Arial" panose="020B0604020202020204" pitchFamily="34" charset="0"/>
              </a:rPr>
              <a:t>מתוך האפיונים שפותחו מהו אחוז האפיונים שנבדקו</a:t>
            </a:r>
          </a:p>
          <a:p>
            <a:pPr algn="r" rtl="1">
              <a:lnSpc>
                <a:spcPct val="120000"/>
              </a:lnSpc>
            </a:pPr>
            <a:r>
              <a:rPr lang="he-IL" b="1" dirty="0">
                <a:latin typeface="Arial" panose="020B0604020202020204" pitchFamily="34" charset="0"/>
                <a:cs typeface="Arial" panose="020B0604020202020204" pitchFamily="34" charset="0"/>
              </a:rPr>
              <a:t>דוגמה למדדי פרויקט בדיקות תוכנה:</a:t>
            </a:r>
          </a:p>
          <a:p>
            <a:pPr marL="285750" indent="-285750" algn="r" rtl="1">
              <a:lnSpc>
                <a:spcPct val="120000"/>
              </a:lnSpc>
              <a:buFont typeface="Wingdings" panose="05000000000000000000" pitchFamily="2" charset="2"/>
              <a:buChar char="v"/>
            </a:pPr>
            <a:r>
              <a:rPr lang="he-IL" dirty="0">
                <a:latin typeface="Arial" panose="020B0604020202020204" pitchFamily="34" charset="0"/>
                <a:cs typeface="Arial" panose="020B0604020202020204" pitchFamily="34" charset="0"/>
              </a:rPr>
              <a:t>כיסוי הדרישות אל מול מקרי הבדיקה (כמות מכוסות וכאלו שלא - דרישה אל מול מסמך)</a:t>
            </a:r>
          </a:p>
          <a:p>
            <a:pPr marL="285750" indent="-285750" algn="r" rtl="1">
              <a:lnSpc>
                <a:spcPct val="120000"/>
              </a:lnSpc>
              <a:buFont typeface="Wingdings" panose="05000000000000000000" pitchFamily="2" charset="2"/>
              <a:buChar char="v"/>
            </a:pPr>
            <a:r>
              <a:rPr lang="he-IL" dirty="0">
                <a:latin typeface="Arial" panose="020B0604020202020204" pitchFamily="34" charset="0"/>
                <a:cs typeface="Arial" panose="020B0604020202020204" pitchFamily="34" charset="0"/>
              </a:rPr>
              <a:t>כיסוי מקרי הבדיקה מול ההרצות (ההרצות בפועל) </a:t>
            </a:r>
          </a:p>
          <a:p>
            <a:pPr marL="285750" indent="-285750" algn="r" rtl="1">
              <a:lnSpc>
                <a:spcPct val="120000"/>
              </a:lnSpc>
              <a:buFont typeface="Wingdings" panose="05000000000000000000" pitchFamily="2" charset="2"/>
              <a:buChar char="v"/>
            </a:pPr>
            <a:r>
              <a:rPr lang="he-IL" dirty="0">
                <a:latin typeface="Arial" panose="020B0604020202020204" pitchFamily="34" charset="0"/>
                <a:cs typeface="Arial" panose="020B0604020202020204" pitchFamily="34" charset="0"/>
              </a:rPr>
              <a:t>קצב ההתקדמות בבדיקות (קצב ההתקדמות ברמת התכנון מול הביצוע, רגרסיות ברמת התיעוד ועוד)</a:t>
            </a:r>
          </a:p>
          <a:p>
            <a:pPr marL="285750" indent="-285750" algn="r" rtl="1">
              <a:lnSpc>
                <a:spcPct val="120000"/>
              </a:lnSpc>
              <a:buFont typeface="Wingdings" panose="05000000000000000000" pitchFamily="2" charset="2"/>
              <a:buChar char="v"/>
            </a:pPr>
            <a:r>
              <a:rPr lang="he-IL" dirty="0">
                <a:latin typeface="Arial" panose="020B0604020202020204" pitchFamily="34" charset="0"/>
                <a:cs typeface="Arial" panose="020B0604020202020204" pitchFamily="34" charset="0"/>
              </a:rPr>
              <a:t>דיווחי תקלות: קצב דיווח התקלות/סטטוס/רמת חומרה/כמות קיימת ביחס לצפי התקלות</a:t>
            </a:r>
          </a:p>
          <a:p>
            <a:pPr marL="285750" indent="-285750" algn="r" rtl="1">
              <a:lnSpc>
                <a:spcPct val="120000"/>
              </a:lnSpc>
              <a:buFont typeface="Wingdings" panose="05000000000000000000" pitchFamily="2" charset="2"/>
              <a:buChar char="v"/>
            </a:pPr>
            <a:r>
              <a:rPr lang="he-IL" dirty="0">
                <a:latin typeface="Arial" panose="020B0604020202020204" pitchFamily="34" charset="0"/>
                <a:cs typeface="Arial" panose="020B0604020202020204" pitchFamily="34" charset="0"/>
              </a:rPr>
              <a:t>כמות תקלות אל מול כמות התסריטים </a:t>
            </a:r>
          </a:p>
          <a:p>
            <a:pPr marL="285750" indent="-285750" algn="r" rtl="1">
              <a:lnSpc>
                <a:spcPct val="120000"/>
              </a:lnSpc>
              <a:buFont typeface="Wingdings" panose="05000000000000000000" pitchFamily="2" charset="2"/>
              <a:buChar char="v"/>
            </a:pPr>
            <a:r>
              <a:rPr lang="he-IL" dirty="0">
                <a:latin typeface="Arial" panose="020B0604020202020204" pitchFamily="34" charset="0"/>
                <a:cs typeface="Arial" panose="020B0604020202020204" pitchFamily="34" charset="0"/>
              </a:rPr>
              <a:t>דרישות ותסריטים (כיסוי ביצוע תסריטים וכמות התקלות) </a:t>
            </a:r>
          </a:p>
          <a:p>
            <a:pPr algn="r" rtl="1">
              <a:lnSpc>
                <a:spcPct val="150000"/>
              </a:lnSpc>
            </a:pPr>
            <a:r>
              <a:rPr lang="he-IL" b="1" dirty="0">
                <a:latin typeface="Arial" panose="020B0604020202020204" pitchFamily="34" charset="0"/>
                <a:cs typeface="Arial" panose="020B0604020202020204" pitchFamily="34" charset="0"/>
              </a:rPr>
              <a:t>שימוש במדדים מאפשר השגת מטרה כמו: שיפור מתמיד באיכות המוצר ואפקטיביות ויעילות תהליך הפיתוח ואחזקת התוכנה. מתן אפשרות לאמידת עלויות טובה יותר בתחילת הפרויקט ועוד</a:t>
            </a:r>
            <a:r>
              <a:rPr lang="he-IL" dirty="0">
                <a:latin typeface="Arial" panose="020B0604020202020204" pitchFamily="34" charset="0"/>
                <a:cs typeface="Arial" panose="020B0604020202020204" pitchFamily="34" charset="0"/>
              </a:rPr>
              <a:t>.</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782068" y="2885852"/>
            <a:ext cx="4498915" cy="2474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5403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3024</TotalTime>
  <Words>368</Words>
  <Application>Microsoft Office PowerPoint</Application>
  <PresentationFormat>Widescreen</PresentationFormat>
  <Paragraphs>38</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Calibri Light</vt:lpstr>
      <vt:lpstr>Sagona ExtraLight</vt:lpstr>
      <vt:lpstr>Speak Pro</vt:lpstr>
      <vt:lpstr>Wingdings</vt:lpstr>
      <vt:lpstr>Office Theme</vt:lpstr>
      <vt:lpstr>QA בודק תוכנה</vt:lpstr>
      <vt:lpstr>עקרונות הבדיקה</vt:lpstr>
      <vt:lpstr>עקרונות הבדיקה</vt:lpstr>
      <vt:lpstr>עקרונות הבדיקה</vt:lpstr>
      <vt:lpstr>עקרונות הבדיקה</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19</cp:revision>
  <dcterms:created xsi:type="dcterms:W3CDTF">2022-03-07T11:44:47Z</dcterms:created>
  <dcterms:modified xsi:type="dcterms:W3CDTF">2023-03-26T12:39:30Z</dcterms:modified>
</cp:coreProperties>
</file>

<file path=docProps/thumbnail.jpeg>
</file>